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0" r:id="rId3"/>
    <p:sldId id="257" r:id="rId4"/>
    <p:sldId id="261" r:id="rId5"/>
    <p:sldId id="262" r:id="rId6"/>
    <p:sldId id="263" r:id="rId7"/>
    <p:sldId id="264" r:id="rId8"/>
    <p:sldId id="259" r:id="rId9"/>
    <p:sldId id="25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AFAB12-DE31-4109-99D4-6A6AC2678B48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5EF1A-ECD6-4494-82C7-1F4605512F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697502"/>
          </a:xfrm>
        </p:spPr>
        <p:txBody>
          <a:bodyPr>
            <a:normAutofit/>
          </a:bodyPr>
          <a:lstStyle/>
          <a:p>
            <a:pPr algn="ctr"/>
            <a:r>
              <a:rPr lang="en-US" sz="8000" dirty="0" smtClean="0"/>
              <a:t>Immunology </a:t>
            </a:r>
            <a:endParaRPr lang="en-US" sz="80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33400" y="3581400"/>
            <a:ext cx="9144000" cy="3008670"/>
          </a:xfrm>
          <a:prstGeom prst="rect">
            <a:avLst/>
          </a:prstGeom>
        </p:spPr>
        <p:txBody>
          <a:bodyPr tIns="0">
            <a:normAutofit/>
          </a:bodyPr>
          <a:lstStyle/>
          <a:p>
            <a:pPr marL="27432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By</a:t>
            </a:r>
          </a:p>
          <a:p>
            <a:pPr marL="27432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" marR="0" lvl="0" indent="0" algn="ctr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Dr. Nelson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Xess</a:t>
            </a: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" marR="0" lvl="0" indent="0" algn="ctr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Department of Microbiology </a:t>
            </a:r>
          </a:p>
          <a:p>
            <a:pPr marL="27432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Bhanupratap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Deo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Govt. P.G College,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Kanker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Chhattisgarh</a:t>
            </a:r>
            <a:endParaRPr kumimoji="0" lang="en-IN" sz="26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933688" cy="4111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Strength of Antigen- Antibody Interactions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8915400" cy="5105400"/>
          </a:xfrm>
        </p:spPr>
        <p:txBody>
          <a:bodyPr>
            <a:noAutofit/>
          </a:bodyPr>
          <a:lstStyle/>
          <a:p>
            <a:pPr algn="just"/>
            <a:r>
              <a:rPr lang="en-US" sz="2400" dirty="0" smtClean="0"/>
              <a:t>The </a:t>
            </a:r>
            <a:r>
              <a:rPr lang="en-US" sz="2400" dirty="0" err="1" smtClean="0"/>
              <a:t>noncovalent</a:t>
            </a:r>
            <a:r>
              <a:rPr lang="en-US" sz="2400" dirty="0" smtClean="0"/>
              <a:t> interactions that form the basis of </a:t>
            </a:r>
            <a:r>
              <a:rPr lang="en-US" sz="2400" dirty="0" err="1" smtClean="0"/>
              <a:t>antigenantibody</a:t>
            </a:r>
            <a:r>
              <a:rPr lang="en-US" sz="2400" dirty="0" smtClean="0"/>
              <a:t> (Ag-</a:t>
            </a:r>
            <a:r>
              <a:rPr lang="en-US" sz="2400" dirty="0" err="1" smtClean="0"/>
              <a:t>Ab</a:t>
            </a:r>
            <a:r>
              <a:rPr lang="en-US" sz="2400" dirty="0" smtClean="0"/>
              <a:t>) binding include hydrogen bonds, ionic bonds, hydrophobic interactions, and van </a:t>
            </a:r>
            <a:r>
              <a:rPr lang="en-US" sz="2400" dirty="0" err="1" smtClean="0"/>
              <a:t>der</a:t>
            </a:r>
            <a:r>
              <a:rPr lang="en-US" sz="2400" dirty="0" smtClean="0"/>
              <a:t> Waals </a:t>
            </a:r>
            <a:r>
              <a:rPr lang="en-US" sz="2400" dirty="0" smtClean="0"/>
              <a:t>interactions.</a:t>
            </a:r>
          </a:p>
          <a:p>
            <a:pPr algn="just">
              <a:buNone/>
            </a:pPr>
            <a:endParaRPr lang="en-US" sz="2400" dirty="0" smtClean="0"/>
          </a:p>
          <a:p>
            <a:pPr algn="just"/>
            <a:r>
              <a:rPr lang="en-US" sz="2400" dirty="0" smtClean="0"/>
              <a:t>The interaction between an antibody and an antigen depends on four types of </a:t>
            </a:r>
            <a:r>
              <a:rPr lang="en-US" sz="2400" dirty="0" err="1" smtClean="0"/>
              <a:t>noncovalent</a:t>
            </a:r>
            <a:r>
              <a:rPr lang="en-US" sz="2400" dirty="0" smtClean="0"/>
              <a:t> forces: </a:t>
            </a: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(</a:t>
            </a:r>
            <a:r>
              <a:rPr lang="en-US" sz="2400" dirty="0" smtClean="0"/>
              <a:t>1) hydrogen bonds, in which a hydrogen atom is shared between two electronegative atoms; </a:t>
            </a: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(</a:t>
            </a:r>
            <a:r>
              <a:rPr lang="en-US" sz="2400" dirty="0" smtClean="0"/>
              <a:t>2) ionic bonds between oppositely charged </a:t>
            </a:r>
            <a:r>
              <a:rPr lang="en-US" sz="2400" dirty="0" smtClean="0"/>
              <a:t>residues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(</a:t>
            </a:r>
            <a:r>
              <a:rPr lang="en-US" sz="2400" dirty="0" smtClean="0"/>
              <a:t>3) hydrophobic interactions, in which water forces hydrophobic groups </a:t>
            </a:r>
            <a:r>
              <a:rPr lang="en-US" sz="2400" dirty="0" smtClean="0"/>
              <a:t>together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(</a:t>
            </a:r>
            <a:r>
              <a:rPr lang="en-US" sz="2400" dirty="0" smtClean="0"/>
              <a:t>4) </a:t>
            </a:r>
            <a:r>
              <a:rPr lang="en-US" sz="2400" dirty="0" err="1" smtClean="0"/>
              <a:t>vander</a:t>
            </a:r>
            <a:r>
              <a:rPr lang="en-US" sz="2400" dirty="0" smtClean="0"/>
              <a:t> </a:t>
            </a:r>
            <a:r>
              <a:rPr lang="en-US" sz="2400" dirty="0" smtClean="0"/>
              <a:t>Waals interactions between the outer electron clouds of two or more atoms. In an aqueous environment, </a:t>
            </a:r>
            <a:r>
              <a:rPr lang="en-US" sz="2400" dirty="0" err="1" smtClean="0"/>
              <a:t>noncovalent</a:t>
            </a:r>
            <a:r>
              <a:rPr lang="en-US" sz="2400" dirty="0" smtClean="0"/>
              <a:t> interactions are extremely weak and depend upon close </a:t>
            </a:r>
            <a:r>
              <a:rPr lang="en-US" sz="2400" dirty="0" err="1" smtClean="0"/>
              <a:t>complementarity</a:t>
            </a:r>
            <a:r>
              <a:rPr lang="en-US" sz="2400" dirty="0" smtClean="0"/>
              <a:t> of the shapes of antibody and antigen.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Strength of Antigen- Antibody Interactions</a:t>
            </a:r>
            <a:endParaRPr lang="en-US" dirty="0"/>
          </a:p>
        </p:txBody>
      </p:sp>
      <p:pic>
        <p:nvPicPr>
          <p:cNvPr id="1026" name="Picture 2" descr="C:\Users\ISKY\Pictures\Screenshots\Screenshot (557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600200"/>
            <a:ext cx="7239000" cy="502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0"/>
            <a:ext cx="7498080" cy="792162"/>
          </a:xfrm>
        </p:spPr>
        <p:txBody>
          <a:bodyPr/>
          <a:lstStyle/>
          <a:p>
            <a:pPr algn="ctr"/>
            <a:r>
              <a:rPr lang="en-US" dirty="0" smtClean="0"/>
              <a:t>Precipitation Reactions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762000"/>
            <a:ext cx="7866888" cy="60960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Antibody and soluble antigen interacting in aqueous solution form a lattice that eventually develops into a visible precipitate. Antibodies that aggregate soluble antigens are called precipitins. Although formation of the soluble Ag-</a:t>
            </a:r>
            <a:r>
              <a:rPr lang="en-US" dirty="0" err="1" smtClean="0"/>
              <a:t>Ab</a:t>
            </a:r>
            <a:r>
              <a:rPr lang="en-US" dirty="0" smtClean="0"/>
              <a:t> complex occurs within minutes, formation of the visible precipitate occurs more slowly and often takes a day or two to reach completion. </a:t>
            </a:r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Formation of an Ag-</a:t>
            </a:r>
            <a:r>
              <a:rPr lang="en-US" dirty="0" err="1" smtClean="0"/>
              <a:t>Ab</a:t>
            </a:r>
            <a:r>
              <a:rPr lang="en-US" dirty="0" smtClean="0"/>
              <a:t> lattice depends on the </a:t>
            </a:r>
            <a:r>
              <a:rPr lang="en-US" dirty="0" err="1" smtClean="0"/>
              <a:t>valency</a:t>
            </a:r>
            <a:r>
              <a:rPr lang="en-US" dirty="0" smtClean="0"/>
              <a:t> of both the antibody and antigen: </a:t>
            </a:r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The </a:t>
            </a:r>
            <a:r>
              <a:rPr lang="en-US" dirty="0" smtClean="0"/>
              <a:t>antibody must be bivalent; a precipitate will not form with </a:t>
            </a:r>
            <a:r>
              <a:rPr lang="en-US" dirty="0" err="1" smtClean="0"/>
              <a:t>monovalent</a:t>
            </a:r>
            <a:r>
              <a:rPr lang="en-US" dirty="0" smtClean="0"/>
              <a:t> </a:t>
            </a:r>
            <a:r>
              <a:rPr lang="en-US" dirty="0" err="1" smtClean="0"/>
              <a:t>Fab</a:t>
            </a:r>
            <a:r>
              <a:rPr lang="en-US" dirty="0" smtClean="0"/>
              <a:t> fragments.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The </a:t>
            </a:r>
            <a:r>
              <a:rPr lang="en-US" dirty="0" smtClean="0"/>
              <a:t>antigen must be either bivalent or polyvalent; that is, it must have at least two copies of the same </a:t>
            </a:r>
            <a:r>
              <a:rPr lang="en-US" dirty="0" err="1" smtClean="0"/>
              <a:t>epitope</a:t>
            </a:r>
            <a:r>
              <a:rPr lang="en-US" dirty="0" smtClean="0"/>
              <a:t>, or have different </a:t>
            </a:r>
            <a:r>
              <a:rPr lang="en-US" dirty="0" err="1" smtClean="0"/>
              <a:t>epitopes</a:t>
            </a:r>
            <a:r>
              <a:rPr lang="en-US" dirty="0" smtClean="0"/>
              <a:t> that react with different antibodies present in polyclonal </a:t>
            </a:r>
            <a:r>
              <a:rPr lang="en-US" dirty="0" err="1" smtClean="0"/>
              <a:t>antisera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943088" cy="563562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Precipitation </a:t>
            </a:r>
            <a:r>
              <a:rPr lang="en-US" sz="3200" dirty="0" smtClean="0"/>
              <a:t>Reactions – Polyclonal and Monoclonal </a:t>
            </a:r>
            <a:r>
              <a:rPr lang="en-US" sz="3200" dirty="0" err="1" smtClean="0"/>
              <a:t>Antybody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pic>
        <p:nvPicPr>
          <p:cNvPr id="3074" name="Picture 2" descr="C:\Users\ISKY\Pictures\Screenshots\Screenshot (558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295400"/>
            <a:ext cx="3810000" cy="55626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5181600" y="1524000"/>
            <a:ext cx="3733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/>
              <a:t>Polyclonal antibodies can form lattices, or large aggregates, that precipitate out of solution. However, if each antigen molecule contains only a single </a:t>
            </a:r>
            <a:r>
              <a:rPr lang="en-US" sz="2400" dirty="0" err="1" smtClean="0"/>
              <a:t>epitope</a:t>
            </a:r>
            <a:r>
              <a:rPr lang="en-US" sz="2400" dirty="0" smtClean="0"/>
              <a:t> recognized by a given monoclonal antibody, the antibody can link only two molecules of antigen and no precipitate is formed.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52578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Precipitation reactions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0" y="228600"/>
            <a:ext cx="2819400" cy="5867400"/>
          </a:xfrm>
        </p:spPr>
        <p:txBody>
          <a:bodyPr>
            <a:noAutofit/>
          </a:bodyPr>
          <a:lstStyle/>
          <a:p>
            <a:pPr algn="just"/>
            <a:r>
              <a:rPr lang="en-US" sz="1600" dirty="0" smtClean="0"/>
              <a:t>A precipitation curve for a system of one antigen and its antibodies. This plot of the amount of antibody precipitated versus increasing antigen concentrations (at constant total antibody) reveals three zones: a zone of antibody excess, in which precipitation is inhibited and antibody not bound to antigen can be detected in the supernatant; an equivalence zone of maximal precipitation in which antibody and antigen form large insoluble complexes and neither antibody nor antigen can be detected in the supernatant; and a zone of antigen excess in which precipitation is inhibited and antigen not bound to antibody can be detected in the supernatant.</a:t>
            </a:r>
            <a:endParaRPr lang="en-US" sz="1600" dirty="0"/>
          </a:p>
        </p:txBody>
      </p:sp>
      <p:pic>
        <p:nvPicPr>
          <p:cNvPr id="4098" name="Picture 2" descr="C:\Users\ISKY\Pictures\Screenshots\Screenshot (559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85800"/>
            <a:ext cx="6248400" cy="6172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28888" cy="5635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RADIAL IMMUNODIFFUSION &amp; DOUBLE IMMUNODIFFUSION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86600" y="1066800"/>
            <a:ext cx="2057400" cy="5562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400" b="1" dirty="0" smtClean="0"/>
              <a:t>Diagrammatic representation of radial </a:t>
            </a:r>
            <a:r>
              <a:rPr lang="en-US" sz="1400" b="1" dirty="0" err="1" smtClean="0"/>
              <a:t>immunodiffusion</a:t>
            </a:r>
            <a:r>
              <a:rPr lang="en-US" sz="1400" b="1" dirty="0" smtClean="0"/>
              <a:t> (Mancini method) and double </a:t>
            </a:r>
            <a:r>
              <a:rPr lang="en-US" sz="1400" b="1" dirty="0" err="1" smtClean="0"/>
              <a:t>immunodiffusion</a:t>
            </a:r>
            <a:r>
              <a:rPr lang="en-US" sz="1400" b="1" dirty="0" smtClean="0"/>
              <a:t> (</a:t>
            </a:r>
            <a:r>
              <a:rPr lang="en-US" sz="1400" b="1" dirty="0" err="1" smtClean="0"/>
              <a:t>Ouchterlony</a:t>
            </a:r>
            <a:r>
              <a:rPr lang="en-US" sz="1400" b="1" dirty="0" smtClean="0"/>
              <a:t> method) in a gel. In both cases, large insoluble complexes form in the agar in the zone of equivalence, visible as lines of precipitation (purple regions). Only the antigen (red) diffuses in radial </a:t>
            </a:r>
            <a:r>
              <a:rPr lang="en-US" sz="1400" b="1" dirty="0" err="1" smtClean="0"/>
              <a:t>immunodiffusion</a:t>
            </a:r>
            <a:r>
              <a:rPr lang="en-US" sz="1400" b="1" dirty="0" smtClean="0"/>
              <a:t>, whereas both the antibody (blue) and antigen (red) diffuse in double </a:t>
            </a:r>
            <a:r>
              <a:rPr lang="en-US" sz="1400" b="1" dirty="0" err="1" smtClean="0"/>
              <a:t>immunodiffusion</a:t>
            </a:r>
            <a:r>
              <a:rPr lang="en-US" sz="1400" b="1" dirty="0" smtClean="0"/>
              <a:t>. </a:t>
            </a:r>
            <a:endParaRPr lang="en-US" sz="1400" b="1" dirty="0"/>
          </a:p>
        </p:txBody>
      </p:sp>
      <p:pic>
        <p:nvPicPr>
          <p:cNvPr id="5122" name="Picture 2" descr="C:\Users\ISKY\Pictures\Screenshots\Screenshot (560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43000"/>
            <a:ext cx="6934200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63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2050" name="Picture 2" descr="C:\Users\ISKY\Pictures\Screenshots\Screenshot (556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914400"/>
            <a:ext cx="7772400" cy="59436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Antigen- Antibody Interaction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The antigen- antibody interaction is similar to association to enzyme-substrate </a:t>
            </a:r>
            <a:r>
              <a:rPr lang="en-US" dirty="0" smtClean="0"/>
              <a:t>interaction, with an important distinction: it does not lead to an irreversible chemical alteration in either the antibody or the antigen.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 smtClean="0"/>
              <a:t>association between an antibody and an antigen involves various </a:t>
            </a:r>
            <a:r>
              <a:rPr lang="en-US" dirty="0" err="1" smtClean="0"/>
              <a:t>noncovalent</a:t>
            </a:r>
            <a:r>
              <a:rPr lang="en-US" dirty="0" smtClean="0"/>
              <a:t> interactions between the antigenic determinant, or </a:t>
            </a:r>
            <a:r>
              <a:rPr lang="en-US" dirty="0" err="1" smtClean="0"/>
              <a:t>epitope</a:t>
            </a:r>
            <a:r>
              <a:rPr lang="en-US" dirty="0" smtClean="0"/>
              <a:t>, of the antigen and the variable-region (VH/VL) domain of the antibody molecule, particularly the </a:t>
            </a:r>
            <a:r>
              <a:rPr lang="en-US" dirty="0" err="1" smtClean="0"/>
              <a:t>hypervariable</a:t>
            </a:r>
            <a:r>
              <a:rPr lang="en-US" dirty="0" smtClean="0"/>
              <a:t> regions, or </a:t>
            </a:r>
            <a:r>
              <a:rPr lang="en-US" dirty="0" err="1" smtClean="0"/>
              <a:t>complementarity</a:t>
            </a:r>
            <a:r>
              <a:rPr lang="en-US" dirty="0" smtClean="0"/>
              <a:t>-determining </a:t>
            </a:r>
            <a:r>
              <a:rPr lang="en-US" dirty="0" smtClean="0"/>
              <a:t>regions </a:t>
            </a:r>
            <a:r>
              <a:rPr lang="en-US" dirty="0" err="1" smtClean="0"/>
              <a:t>paratope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621</TotalTime>
  <Words>615</Words>
  <Application>Microsoft Office PowerPoint</Application>
  <PresentationFormat>On-screen Show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Immunology </vt:lpstr>
      <vt:lpstr>Strength of Antigen- Antibody Interactions</vt:lpstr>
      <vt:lpstr>Strength of Antigen- Antibody Interactions</vt:lpstr>
      <vt:lpstr>Precipitation Reactions</vt:lpstr>
      <vt:lpstr>Precipitation Reactions – Polyclonal and Monoclonal Antybody </vt:lpstr>
      <vt:lpstr>Precipitation reactions</vt:lpstr>
      <vt:lpstr>RADIAL IMMUNODIFFUSION &amp; DOUBLE IMMUNODIFFUSION</vt:lpstr>
      <vt:lpstr>Slide 8</vt:lpstr>
      <vt:lpstr>Antigen- Antibody Interaction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molecular biology</dc:title>
  <dc:creator>ISKY</dc:creator>
  <cp:lastModifiedBy>ISKY</cp:lastModifiedBy>
  <cp:revision>60</cp:revision>
  <dcterms:created xsi:type="dcterms:W3CDTF">2006-08-16T00:00:00Z</dcterms:created>
  <dcterms:modified xsi:type="dcterms:W3CDTF">2024-01-10T08:09:24Z</dcterms:modified>
</cp:coreProperties>
</file>